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1" r:id="rId3"/>
    <p:sldId id="283" r:id="rId4"/>
    <p:sldId id="282" r:id="rId5"/>
    <p:sldId id="278" r:id="rId6"/>
    <p:sldId id="274" r:id="rId7"/>
    <p:sldId id="277" r:id="rId8"/>
    <p:sldId id="276" r:id="rId9"/>
    <p:sldId id="279" r:id="rId10"/>
    <p:sldId id="275" r:id="rId11"/>
    <p:sldId id="262" r:id="rId12"/>
    <p:sldId id="270" r:id="rId13"/>
    <p:sldId id="268" r:id="rId14"/>
    <p:sldId id="261" r:id="rId15"/>
    <p:sldId id="263" r:id="rId16"/>
    <p:sldId id="264" r:id="rId17"/>
    <p:sldId id="258" r:id="rId18"/>
    <p:sldId id="265" r:id="rId19"/>
    <p:sldId id="266" r:id="rId20"/>
    <p:sldId id="271" r:id="rId21"/>
    <p:sldId id="280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24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330D61B-6392-4314-A255-7C5E9D1A6C95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98FA31F-0A10-4E4A-B70F-A8C470F6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0E966C9-6C96-46F4-AB24-332B75C340EE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0B37AE0-8D77-4892-A504-785D60F89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5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2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2AFC-620E-4C5D-99A7-1FAC08637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1"/>
            <a:ext cx="225030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5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96C0-EFC3-4FD3-930A-FD5BAE7D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9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56A2-7079-4564-8B89-738392D5C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400800" y="6400804"/>
            <a:ext cx="2514600" cy="2889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28600" y="6400804"/>
            <a:ext cx="2895600" cy="288925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r>
              <a:rPr lang="en-US" dirty="0"/>
              <a:t>HHC 2022, Nashville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114802" y="6400800"/>
            <a:ext cx="758825" cy="2476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8165486-8787-4092-A590-DE5760F02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7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D0B9-793A-4E35-9196-9A7888CB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2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BFF1-F44A-4F83-BD4C-BF8EF1E76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41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41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8834D-C4BD-497F-BB48-55CA1B1E7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F830-9FB1-4C4A-99BE-E24259EDA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5B2D-EAE3-4C76-A928-C20D8AF6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2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AEA7-B7AC-4E1E-9AC3-2938DB02B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54C7-8E84-4C9D-B3F5-DB97DDB02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 10/11 2022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HHC 2022, Nashville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899FB-678D-437C-8FEE-A1C9016B2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6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PAwQXcJUj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T</a:t>
            </a:r>
            <a:r>
              <a:rPr lang="en-US" dirty="0" err="1">
                <a:effectLst/>
              </a:rPr>
              <a:t>ri</a:t>
            </a:r>
            <a:r>
              <a:rPr lang="pl-PL" dirty="0">
                <a:effectLst/>
              </a:rPr>
              <a:t>BUTE BANDS AND</a:t>
            </a:r>
            <a:r>
              <a:rPr lang="en-US" dirty="0">
                <a:effectLst/>
              </a:rPr>
              <a:t> </a:t>
            </a:r>
            <a:r>
              <a:rPr lang="pl-PL" dirty="0">
                <a:effectLst/>
              </a:rPr>
              <a:t>TRIBUTE CALCULATORS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8448"/>
            <a:ext cx="5867400" cy="5026152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161E67-BB10-6516-1A8D-D34865F26D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3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Preview of </a:t>
            </a:r>
            <a:r>
              <a:rPr lang="en-US" dirty="0" err="1"/>
              <a:t>Swissmicros</a:t>
            </a:r>
            <a:r>
              <a:rPr lang="en-US" dirty="0"/>
              <a:t>’ DM32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6172200" cy="4724400"/>
          </a:xfrm>
        </p:spPr>
        <p:txBody>
          <a:bodyPr/>
          <a:lstStyle/>
          <a:p>
            <a:r>
              <a:rPr lang="en-US" dirty="0"/>
              <a:t>DM32 is:</a:t>
            </a:r>
          </a:p>
          <a:p>
            <a:pPr lvl="1"/>
            <a:r>
              <a:rPr lang="en-US" dirty="0"/>
              <a:t>A fully compatible clone of HP-32SII</a:t>
            </a:r>
          </a:p>
          <a:p>
            <a:pPr lvl="1"/>
            <a:r>
              <a:rPr lang="en-US" dirty="0"/>
              <a:t>Built on DMCP </a:t>
            </a:r>
            <a:r>
              <a:rPr lang="en-US" sz="2000" dirty="0"/>
              <a:t>(DM Calculator Platform)</a:t>
            </a:r>
            <a:endParaRPr lang="en-US" dirty="0"/>
          </a:p>
          <a:p>
            <a:pPr lvl="1"/>
            <a:r>
              <a:rPr lang="en-US" dirty="0"/>
              <a:t>Enhanced to leverage DMCP’s  superior screen, tactile keyboard, I/O, and other family features	</a:t>
            </a:r>
          </a:p>
          <a:p>
            <a:r>
              <a:rPr lang="en-US" dirty="0"/>
              <a:t>DM32 is </a:t>
            </a:r>
            <a:r>
              <a:rPr lang="en-US" i="1" dirty="0"/>
              <a:t>not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Emulated! It is </a:t>
            </a:r>
            <a:r>
              <a:rPr lang="en-US" i="1" dirty="0"/>
              <a:t>not</a:t>
            </a:r>
            <a:r>
              <a:rPr lang="en-US" dirty="0"/>
              <a:t> running an HP ROM, this is 100% original DM C code</a:t>
            </a:r>
          </a:p>
          <a:p>
            <a:pPr lvl="1"/>
            <a:r>
              <a:rPr lang="en-US" dirty="0"/>
              <a:t>As slow as a 32SII</a:t>
            </a:r>
          </a:p>
          <a:p>
            <a:pPr lvl="1"/>
            <a:r>
              <a:rPr lang="en-US" dirty="0"/>
              <a:t>As memory-limited as a 32SII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591327" cy="47244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HHC 2022, Nashville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Sep 10/11 2022</a:t>
            </a:r>
          </a:p>
        </p:txBody>
      </p:sp>
    </p:spTree>
    <p:extLst>
      <p:ext uri="{BB962C8B-B14F-4D97-AF65-F5344CB8AC3E}">
        <p14:creationId xmlns:p14="http://schemas.microsoft.com/office/powerpoint/2010/main" val="202926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COPY the HP-32Sii?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2"/>
          </a:xfrm>
        </p:spPr>
        <p:txBody>
          <a:bodyPr/>
          <a:lstStyle/>
          <a:p>
            <a:r>
              <a:rPr lang="en-US" sz="2800" dirty="0"/>
              <a:t>Goal: Simpler and more accessible RPN model</a:t>
            </a:r>
          </a:p>
          <a:p>
            <a:pPr lvl="1"/>
            <a:r>
              <a:rPr lang="en-US" sz="2400" dirty="0"/>
              <a:t>Full set of Math Functions, Solve, Integration</a:t>
            </a:r>
          </a:p>
          <a:p>
            <a:pPr lvl="1"/>
            <a:r>
              <a:rPr lang="en-US" sz="2400" dirty="0"/>
              <a:t>Easy to learn and use programing model</a:t>
            </a:r>
          </a:p>
          <a:p>
            <a:pPr lvl="1"/>
            <a:r>
              <a:rPr lang="en-US" sz="2400" dirty="0"/>
              <a:t>Algebraic Equations (incl. Solve), Fractions</a:t>
            </a:r>
          </a:p>
          <a:p>
            <a:pPr lvl="1"/>
            <a:r>
              <a:rPr lang="en-US" sz="2400" dirty="0"/>
              <a:t>Handy unit conversions and binary math </a:t>
            </a:r>
          </a:p>
          <a:p>
            <a:pPr lvl="1"/>
            <a:r>
              <a:rPr lang="en-US" sz="2400" dirty="0"/>
              <a:t>Users needing advanced complex, matrix, etc. =&gt; DM42</a:t>
            </a:r>
          </a:p>
          <a:p>
            <a:r>
              <a:rPr lang="en-US" sz="2800" dirty="0"/>
              <a:t>Other candidates:</a:t>
            </a:r>
          </a:p>
          <a:p>
            <a:pPr lvl="1"/>
            <a:r>
              <a:rPr lang="en-US" sz="2400" dirty="0"/>
              <a:t>20S, 21S, 22S, (or other Pioneers) – Algebraic? Uh… no!</a:t>
            </a:r>
          </a:p>
          <a:p>
            <a:pPr lvl="1"/>
            <a:r>
              <a:rPr lang="en-US" sz="2400" dirty="0"/>
              <a:t>33S – Keyboard from Hell. Need anything else be said? </a:t>
            </a:r>
          </a:p>
          <a:p>
            <a:pPr lvl="1"/>
            <a:r>
              <a:rPr lang="en-US" sz="2400" dirty="0"/>
              <a:t>35S – Bugs, keyboard, poor LCD limited popularity</a:t>
            </a:r>
          </a:p>
          <a:p>
            <a:r>
              <a:rPr lang="en-US" sz="2800" dirty="0"/>
              <a:t>What are 32SII’s most annoying features/limits???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9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DM32 is already a VIDEO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458200" cy="4008437"/>
          </a:xfrm>
        </p:spPr>
        <p:txBody>
          <a:bodyPr/>
          <a:lstStyle/>
          <a:p>
            <a:pPr algn="ctr"/>
            <a:endParaRPr lang="en-US" sz="3600" dirty="0">
              <a:hlinkClick r:id="rId2"/>
            </a:endParaRPr>
          </a:p>
          <a:p>
            <a:pPr algn="ctr"/>
            <a:r>
              <a:rPr lang="en-US" sz="3600" dirty="0">
                <a:hlinkClick r:id="rId2"/>
              </a:rPr>
              <a:t>https://youtu.be/HPAwQXcJUj0</a:t>
            </a:r>
            <a:endParaRPr lang="en-US" sz="3600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Thanks to Logan West for this great video!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DM32 Built on DMCP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962400"/>
            <a:ext cx="4267200" cy="2286000"/>
          </a:xfrm>
        </p:spPr>
        <p:txBody>
          <a:bodyPr/>
          <a:lstStyle/>
          <a:p>
            <a:r>
              <a:rPr lang="en-US" dirty="0"/>
              <a:t>400 x 240 LCD</a:t>
            </a:r>
          </a:p>
          <a:p>
            <a:pPr lvl="1"/>
            <a:r>
              <a:rPr lang="en-US" dirty="0"/>
              <a:t>High contrast, always-on</a:t>
            </a:r>
          </a:p>
          <a:p>
            <a:pPr lvl="1"/>
            <a:r>
              <a:rPr lang="en-US" dirty="0"/>
              <a:t>View all 4 stack levels</a:t>
            </a:r>
          </a:p>
          <a:p>
            <a:pPr lvl="1"/>
            <a:r>
              <a:rPr lang="en-US" dirty="0"/>
              <a:t>All original annunciators</a:t>
            </a:r>
          </a:p>
          <a:p>
            <a:pPr lvl="1"/>
            <a:r>
              <a:rPr lang="en-US" dirty="0"/>
              <a:t>Clock and Batt Status</a:t>
            </a:r>
          </a:p>
          <a:p>
            <a:pPr lvl="1"/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18260"/>
            <a:ext cx="4114800" cy="246888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HHC 2022, Nashville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13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en-US"/>
              <a:t>Sep 10/11 2022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0" y="1600200"/>
            <a:ext cx="44929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Proven Tactile Keyboard</a:t>
            </a:r>
          </a:p>
          <a:p>
            <a:pPr lvl="1"/>
            <a:r>
              <a:rPr lang="en-US" dirty="0"/>
              <a:t>99.9% same 32SII layout</a:t>
            </a:r>
          </a:p>
          <a:p>
            <a:pPr lvl="1"/>
            <a:r>
              <a:rPr lang="en-US" dirty="0" err="1"/>
              <a:t>Orig</a:t>
            </a:r>
            <a:r>
              <a:rPr lang="en-US" dirty="0"/>
              <a:t> (blue/yellow) scheme</a:t>
            </a:r>
          </a:p>
          <a:p>
            <a:pPr lvl="1"/>
            <a:r>
              <a:rPr lang="en-US" dirty="0"/>
              <a:t>Extra key row at top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75892"/>
            <a:ext cx="4321512" cy="242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2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DM32 Built on DMCP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1763"/>
            <a:ext cx="8686800" cy="655637"/>
          </a:xfrm>
        </p:spPr>
        <p:txBody>
          <a:bodyPr/>
          <a:lstStyle/>
          <a:p>
            <a:r>
              <a:rPr lang="en-US" i="1" dirty="0"/>
              <a:t>New</a:t>
            </a:r>
            <a:r>
              <a:rPr lang="en-US" dirty="0"/>
              <a:t> SOC platform - STM32U575RIT6Q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56" y="2554840"/>
            <a:ext cx="437154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59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1905000"/>
            <a:ext cx="458495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2MB Flash / 768KB RAM</a:t>
            </a:r>
          </a:p>
          <a:p>
            <a:r>
              <a:rPr lang="en-US" sz="2400" dirty="0"/>
              <a:t>8MB QSPI Flash (1.5 MB Intel FP Lib &amp; 6MB FAT)</a:t>
            </a:r>
          </a:p>
          <a:p>
            <a:r>
              <a:rPr lang="en-US" sz="2400" dirty="0"/>
              <a:t>&gt;&gt; 256KB RAM for appl.</a:t>
            </a:r>
          </a:p>
          <a:p>
            <a:r>
              <a:rPr lang="en-US" sz="2400" dirty="0"/>
              <a:t>USB-C Connector (USB 2.0)</a:t>
            </a:r>
          </a:p>
          <a:p>
            <a:r>
              <a:rPr lang="en-US" sz="2400" dirty="0"/>
              <a:t>40 nm and SMPS step-down vs. 90 nm w/o SMPS on prior  (higher efficiency, low power)</a:t>
            </a:r>
          </a:p>
          <a:p>
            <a:r>
              <a:rPr lang="en-US" sz="2400" i="1" dirty="0"/>
              <a:t>Approximately</a:t>
            </a:r>
            <a:r>
              <a:rPr lang="en-US" sz="2400" dirty="0"/>
              <a:t> 2x cur. speed</a:t>
            </a:r>
          </a:p>
          <a:p>
            <a:r>
              <a:rPr lang="en-US" sz="2400" i="1" dirty="0"/>
              <a:t>May</a:t>
            </a:r>
            <a:r>
              <a:rPr lang="en-US" sz="2400" dirty="0"/>
              <a:t> achieve same speed on Batt as current h/w on USB…</a:t>
            </a:r>
          </a:p>
        </p:txBody>
      </p:sp>
    </p:spTree>
    <p:extLst>
      <p:ext uri="{BB962C8B-B14F-4D97-AF65-F5344CB8AC3E}">
        <p14:creationId xmlns:p14="http://schemas.microsoft.com/office/powerpoint/2010/main" val="268139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DM32 Functional </a:t>
            </a:r>
            <a:r>
              <a:rPr lang="en-US" dirty="0" err="1"/>
              <a:t>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4336"/>
            <a:ext cx="8686800" cy="5100263"/>
          </a:xfrm>
        </p:spPr>
        <p:txBody>
          <a:bodyPr/>
          <a:lstStyle/>
          <a:p>
            <a:r>
              <a:rPr lang="en-US" sz="2800" dirty="0"/>
              <a:t>Utilizes Intel FP Library</a:t>
            </a:r>
          </a:p>
          <a:p>
            <a:pPr lvl="1"/>
            <a:r>
              <a:rPr lang="en-US" sz="2400" dirty="0"/>
              <a:t>34-digit precision</a:t>
            </a:r>
          </a:p>
          <a:p>
            <a:pPr lvl="1"/>
            <a:r>
              <a:rPr lang="en-US" sz="2400" dirty="0"/>
              <a:t>Enhanced SHOW</a:t>
            </a:r>
          </a:p>
          <a:p>
            <a:r>
              <a:rPr lang="en-US" sz="2800" dirty="0"/>
              <a:t>Far larger RAM (&gt; 680x !) requires more </a:t>
            </a:r>
            <a:r>
              <a:rPr lang="en-US" sz="2800" dirty="0" err="1"/>
              <a:t>Globals</a:t>
            </a:r>
            <a:r>
              <a:rPr lang="en-US" sz="2800" dirty="0"/>
              <a:t> to be used effectively</a:t>
            </a:r>
          </a:p>
          <a:p>
            <a:pPr lvl="1"/>
            <a:r>
              <a:rPr lang="en-US" sz="2400" dirty="0"/>
              <a:t>Currently exploring options to double Global Labels and Global </a:t>
            </a:r>
            <a:r>
              <a:rPr lang="en-US" sz="2400" dirty="0" err="1"/>
              <a:t>Vars</a:t>
            </a:r>
            <a:r>
              <a:rPr lang="en-US" sz="2400" dirty="0"/>
              <a:t> while preserving 32SII model and feel</a:t>
            </a:r>
            <a:endParaRPr lang="en-US" sz="2000" dirty="0"/>
          </a:p>
          <a:p>
            <a:pPr lvl="1"/>
            <a:r>
              <a:rPr lang="en-US" sz="2400" i="1" dirty="0"/>
              <a:t>Considering</a:t>
            </a:r>
            <a:r>
              <a:rPr lang="en-US" sz="2400" dirty="0"/>
              <a:t> local labels for initial release (e.g. LBL 01)</a:t>
            </a:r>
          </a:p>
          <a:p>
            <a:pPr lvl="2"/>
            <a:r>
              <a:rPr lang="en-US" sz="2000" dirty="0"/>
              <a:t>Requires change to program model (currently 1 large space)</a:t>
            </a:r>
          </a:p>
          <a:p>
            <a:r>
              <a:rPr lang="en-US" sz="2800" dirty="0"/>
              <a:t>Function Preview and Cancel (press/hold)</a:t>
            </a:r>
          </a:p>
          <a:p>
            <a:pPr lvl="1"/>
            <a:r>
              <a:rPr lang="en-US" sz="2400" dirty="0"/>
              <a:t>Same as 41C and 42S – Long-press to cancel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25400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DM32 Functional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257800"/>
          </a:xfrm>
        </p:spPr>
        <p:txBody>
          <a:bodyPr/>
          <a:lstStyle/>
          <a:p>
            <a:r>
              <a:rPr lang="en-US" sz="2000" dirty="0"/>
              <a:t>Customizable </a:t>
            </a:r>
            <a:r>
              <a:rPr lang="en-US" sz="2000" dirty="0" err="1"/>
              <a:t>Fn</a:t>
            </a:r>
            <a:r>
              <a:rPr lang="en-US" sz="2000" dirty="0"/>
              <a:t> Function Keys on Top Row</a:t>
            </a:r>
          </a:p>
          <a:p>
            <a:pPr lvl="1"/>
            <a:r>
              <a:rPr lang="en-US" sz="1800" dirty="0"/>
              <a:t>Default assignments for F1..F6</a:t>
            </a:r>
          </a:p>
          <a:p>
            <a:pPr lvl="2"/>
            <a:r>
              <a:rPr lang="en-US" sz="1600" dirty="0"/>
              <a:t>F1-Help, F2-PRGM, F3-FDISP, F4-EQN, F5-UP, F6-DOWN (tentative)</a:t>
            </a:r>
          </a:p>
          <a:p>
            <a:pPr lvl="1"/>
            <a:r>
              <a:rPr lang="en-US" sz="2000" dirty="0"/>
              <a:t>Can also be re-assigned as 1-key program launchers </a:t>
            </a:r>
          </a:p>
          <a:p>
            <a:pPr lvl="2"/>
            <a:r>
              <a:rPr lang="en-US" sz="1600" dirty="0"/>
              <a:t>Example: Pressing F3 is equivalent to “[XEQ] [T]” to access fav/frequent programs; saves a key and no hunting for specific letters</a:t>
            </a:r>
          </a:p>
          <a:p>
            <a:pPr lvl="2"/>
            <a:r>
              <a:rPr lang="en-US" sz="1600" dirty="0"/>
              <a:t>Configured via utility in Setup Menu</a:t>
            </a:r>
          </a:p>
          <a:p>
            <a:r>
              <a:rPr lang="en-US" sz="2000" dirty="0"/>
              <a:t>DMCP Flagship Family Features</a:t>
            </a:r>
          </a:p>
          <a:p>
            <a:pPr lvl="1"/>
            <a:r>
              <a:rPr lang="en-US" sz="1800" dirty="0"/>
              <a:t>Capture LCD screen shots (.bmp files in /SCREENS on FAT)</a:t>
            </a:r>
          </a:p>
          <a:p>
            <a:pPr lvl="1"/>
            <a:r>
              <a:rPr lang="en-US" sz="1800" dirty="0"/>
              <a:t>USB Drive Drag-n-Drop FAT file access (state, screens, help, etc.)</a:t>
            </a:r>
          </a:p>
          <a:p>
            <a:pPr lvl="1"/>
            <a:r>
              <a:rPr lang="en-US" sz="1800" dirty="0"/>
              <a:t>Off-Screen image displayed when off (uses zero power)</a:t>
            </a:r>
          </a:p>
          <a:p>
            <a:r>
              <a:rPr lang="en-US" sz="2000" dirty="0"/>
              <a:t>Built-in Help Content</a:t>
            </a:r>
          </a:p>
          <a:p>
            <a:pPr lvl="1"/>
            <a:r>
              <a:rPr lang="en-US" sz="1800" dirty="0"/>
              <a:t>DM32-specific features</a:t>
            </a:r>
          </a:p>
          <a:p>
            <a:pPr lvl="1"/>
            <a:r>
              <a:rPr lang="en-US" sz="1800" dirty="0"/>
              <a:t>High-Level Descriptions for many (non-trivial) Functions</a:t>
            </a:r>
          </a:p>
          <a:p>
            <a:pPr lvl="1"/>
            <a:r>
              <a:rPr lang="en-US" sz="1800" dirty="0"/>
              <a:t>Complete listing of all Functions, including keys to invoke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Dm32 State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163"/>
            <a:ext cx="5257800" cy="4525962"/>
          </a:xfrm>
        </p:spPr>
        <p:txBody>
          <a:bodyPr/>
          <a:lstStyle/>
          <a:p>
            <a:r>
              <a:rPr lang="en-US" sz="2400" dirty="0"/>
              <a:t>Stores user data / </a:t>
            </a:r>
            <a:r>
              <a:rPr lang="en-US" sz="2400" dirty="0" err="1"/>
              <a:t>config</a:t>
            </a:r>
            <a:r>
              <a:rPr lang="en-US" sz="2400" dirty="0"/>
              <a:t>. settings</a:t>
            </a:r>
          </a:p>
          <a:p>
            <a:pPr lvl="1"/>
            <a:r>
              <a:rPr lang="en-US" sz="2000" dirty="0"/>
              <a:t>Stack, Variables, Flags, Modes, Equations, Programs</a:t>
            </a:r>
          </a:p>
          <a:p>
            <a:pPr lvl="1"/>
            <a:r>
              <a:rPr lang="en-US" sz="2000" dirty="0"/>
              <a:t>Simple, easy-to-grasp text basis</a:t>
            </a:r>
          </a:p>
          <a:p>
            <a:pPr lvl="1"/>
            <a:r>
              <a:rPr lang="en-US" sz="2000" dirty="0"/>
              <a:t>Maintain multiple state files and swap between them with 6-7 keystrokes</a:t>
            </a:r>
          </a:p>
          <a:p>
            <a:pPr lvl="1"/>
            <a:r>
              <a:rPr lang="en-US" sz="2000" dirty="0"/>
              <a:t>Import/Export files via FAT (USB)</a:t>
            </a:r>
          </a:p>
          <a:p>
            <a:pPr lvl="1"/>
            <a:r>
              <a:rPr lang="en-US" sz="2000" dirty="0"/>
              <a:t>Share state files with other users</a:t>
            </a:r>
          </a:p>
          <a:p>
            <a:pPr lvl="1"/>
            <a:r>
              <a:rPr lang="en-US" sz="2000" dirty="0"/>
              <a:t>Allows easy program entry, creating program listings on PC/Mac/Phone</a:t>
            </a:r>
          </a:p>
          <a:p>
            <a:pPr lvl="1"/>
            <a:r>
              <a:rPr lang="en-US" sz="2000" dirty="0"/>
              <a:t>Comments (discard chars after # )</a:t>
            </a:r>
          </a:p>
          <a:p>
            <a:pPr lvl="1"/>
            <a:r>
              <a:rPr lang="en-US" sz="2000" dirty="0"/>
              <a:t>Import truncated upon invalid content</a:t>
            </a:r>
          </a:p>
          <a:p>
            <a:pPr lvl="2"/>
            <a:r>
              <a:rPr lang="en-US" sz="1600" dirty="0"/>
              <a:t>(But obvious potential to explore synthetics…)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8079" y="1295400"/>
            <a:ext cx="3429000" cy="52168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STACK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SY: 3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SZ: 3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ST: 2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SL: -0.3420201433256687330440996146822601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REGS</a:t>
            </a:r>
          </a:p>
          <a:p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34	# Indirect Register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RD: 55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RL: 17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RP: 3.141592653589793238462643383279503  #Pi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RV: 40389.10055271377932198535899628711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RZ: 99599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FLAGS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MODE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MTRIG: DEG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MFMT: FIX 2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EQUATION LIST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EQNPTR: 1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EQN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 = 0.25 \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\pi; \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D ^ 2 \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L  # Vol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 = 2 \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 \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COS( T - A 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EQNEND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PROGRAM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PTR: 0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PGM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LBL T               # %T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1/x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1/x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RTN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PGMEND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Dm32 Compare?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3"/>
            <a:ext cx="8839200" cy="4525962"/>
          </a:xfrm>
        </p:spPr>
        <p:txBody>
          <a:bodyPr/>
          <a:lstStyle/>
          <a:p>
            <a:r>
              <a:rPr lang="en-US" dirty="0"/>
              <a:t>How Compatible is the DM32?</a:t>
            </a:r>
          </a:p>
          <a:p>
            <a:pPr lvl="1"/>
            <a:r>
              <a:rPr lang="en-US" dirty="0"/>
              <a:t>Will run existing 32SII programs unchanged</a:t>
            </a:r>
          </a:p>
          <a:p>
            <a:pPr lvl="1"/>
            <a:r>
              <a:rPr lang="en-US" dirty="0"/>
              <a:t>Different </a:t>
            </a:r>
            <a:r>
              <a:rPr lang="en-US" i="1" dirty="0"/>
              <a:t>results</a:t>
            </a:r>
            <a:r>
              <a:rPr lang="en-US" dirty="0"/>
              <a:t> not uncommon due to precision</a:t>
            </a:r>
          </a:p>
          <a:p>
            <a:pPr lvl="1"/>
            <a:r>
              <a:rPr lang="en-US" dirty="0"/>
              <a:t>Checksum/</a:t>
            </a:r>
            <a:r>
              <a:rPr lang="en-US" dirty="0" err="1"/>
              <a:t>Prog</a:t>
            </a:r>
            <a:r>
              <a:rPr lang="en-US" dirty="0"/>
              <a:t>. Length not needed/implemented</a:t>
            </a:r>
          </a:p>
          <a:p>
            <a:r>
              <a:rPr lang="en-US" dirty="0"/>
              <a:t>How fast is the DM32? (Cur. h/w)</a:t>
            </a:r>
          </a:p>
          <a:p>
            <a:pPr lvl="1"/>
            <a:r>
              <a:rPr lang="en-US" dirty="0"/>
              <a:t>Empty loop – 65x (Batt), 150x (USB)</a:t>
            </a:r>
          </a:p>
          <a:p>
            <a:pPr lvl="1"/>
            <a:r>
              <a:rPr lang="en-US" dirty="0"/>
              <a:t>Prime Factoring* (from MoHPC) for 111111113:</a:t>
            </a:r>
          </a:p>
          <a:p>
            <a:pPr lvl="2"/>
            <a:r>
              <a:rPr lang="en-US" dirty="0"/>
              <a:t>32SII – 3 Min, 39 Sec</a:t>
            </a:r>
          </a:p>
          <a:p>
            <a:pPr lvl="2"/>
            <a:r>
              <a:rPr lang="en-US" dirty="0"/>
              <a:t>DM32 – 1.5 Sec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706091"/>
            <a:ext cx="1828800" cy="106182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HP-15C --&gt; 302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HP-41CX --&gt; 1,015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HP 32SII --&gt; 4,710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HP 33s --&gt; 10,124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HP 35s --&gt; 3,682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DM32 on batt --&gt; 308,664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DM32 on USB --&gt; 743,228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6096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400" dirty="0"/>
              <a:t>Thanks Joe</a:t>
            </a:r>
          </a:p>
        </p:txBody>
      </p:sp>
    </p:spTree>
    <p:extLst>
      <p:ext uri="{BB962C8B-B14F-4D97-AF65-F5344CB8AC3E}">
        <p14:creationId xmlns:p14="http://schemas.microsoft.com/office/powerpoint/2010/main" val="300696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Michael – for passion and demanding quality</a:t>
            </a:r>
          </a:p>
          <a:p>
            <a:r>
              <a:rPr lang="en-US" dirty="0"/>
              <a:t>David – for all the magic, and much patience</a:t>
            </a:r>
          </a:p>
          <a:p>
            <a:r>
              <a:rPr lang="en-US" dirty="0" err="1"/>
              <a:t>Emy</a:t>
            </a:r>
            <a:r>
              <a:rPr lang="en-US" dirty="0"/>
              <a:t> – for improved graphics, help and docs</a:t>
            </a:r>
          </a:p>
          <a:p>
            <a:r>
              <a:rPr lang="en-US" dirty="0"/>
              <a:t>Joe, Gene, Jake, Wlodek &amp; Logan - Testing</a:t>
            </a:r>
          </a:p>
          <a:p>
            <a:r>
              <a:rPr lang="en-US" dirty="0"/>
              <a:t>Joe – Again! For some </a:t>
            </a:r>
            <a:r>
              <a:rPr lang="en-US" i="1" dirty="0"/>
              <a:t>extraordinary*</a:t>
            </a:r>
            <a:r>
              <a:rPr lang="en-US" dirty="0"/>
              <a:t> testing</a:t>
            </a:r>
          </a:p>
          <a:p>
            <a:r>
              <a:rPr lang="en-US" dirty="0"/>
              <a:t>HP – For the 32SII, and all the rest…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562600"/>
            <a:ext cx="716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600" dirty="0"/>
              <a:t>Ex: “Bug in v1.56: When any Shift key is pressed, the current FDISP accuracy indicator gets replaced with one based on the T register.”</a:t>
            </a:r>
          </a:p>
        </p:txBody>
      </p:sp>
    </p:spTree>
    <p:extLst>
      <p:ext uri="{BB962C8B-B14F-4D97-AF65-F5344CB8AC3E}">
        <p14:creationId xmlns:p14="http://schemas.microsoft.com/office/powerpoint/2010/main" val="219631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T</a:t>
            </a:r>
            <a:r>
              <a:rPr lang="en-US" dirty="0" err="1">
                <a:effectLst/>
              </a:rPr>
              <a:t>ri</a:t>
            </a:r>
            <a:r>
              <a:rPr lang="pl-PL" dirty="0">
                <a:effectLst/>
              </a:rPr>
              <a:t>BUTE BANDS AND</a:t>
            </a:r>
            <a:r>
              <a:rPr lang="en-US" dirty="0">
                <a:effectLst/>
              </a:rPr>
              <a:t> </a:t>
            </a:r>
            <a:r>
              <a:rPr lang="pl-PL" dirty="0">
                <a:effectLst/>
              </a:rPr>
              <a:t>TRIBUTE CALCULATORS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8448"/>
            <a:ext cx="5867400" cy="5026152"/>
          </a:xfrm>
        </p:spPr>
        <p:txBody>
          <a:bodyPr/>
          <a:lstStyle/>
          <a:p>
            <a:r>
              <a:rPr lang="pl-PL" dirty="0" err="1"/>
              <a:t>Tribute</a:t>
            </a:r>
            <a:r>
              <a:rPr lang="pl-PL" dirty="0"/>
              <a:t> </a:t>
            </a:r>
            <a:r>
              <a:rPr lang="en-GB" dirty="0"/>
              <a:t>acts and </a:t>
            </a:r>
            <a:r>
              <a:rPr lang="pl-PL" dirty="0" err="1"/>
              <a:t>bands</a:t>
            </a:r>
            <a:r>
              <a:rPr lang="en-US" dirty="0"/>
              <a:t>:</a:t>
            </a:r>
          </a:p>
          <a:p>
            <a:pPr lvl="1"/>
            <a:r>
              <a:rPr lang="pl-PL" dirty="0"/>
              <a:t>Elvis </a:t>
            </a:r>
            <a:r>
              <a:rPr lang="pl-PL" dirty="0" err="1"/>
              <a:t>emulators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pl-PL" dirty="0" err="1"/>
              <a:t>eatles</a:t>
            </a:r>
            <a:r>
              <a:rPr lang="pl-PL" dirty="0"/>
              <a:t> </a:t>
            </a:r>
            <a:r>
              <a:rPr lang="pl-PL" dirty="0" err="1"/>
              <a:t>copiers</a:t>
            </a:r>
            <a:endParaRPr lang="en-US" dirty="0"/>
          </a:p>
          <a:p>
            <a:pPr lvl="1"/>
            <a:r>
              <a:rPr lang="pl-PL" dirty="0" err="1"/>
              <a:t>Abba</a:t>
            </a:r>
            <a:r>
              <a:rPr lang="pl-PL" dirty="0"/>
              <a:t> </a:t>
            </a:r>
            <a:r>
              <a:rPr lang="pl-PL" dirty="0" err="1"/>
              <a:t>duplicators</a:t>
            </a:r>
            <a:endParaRPr lang="pl-PL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09548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BOB’s AD-HOC market research…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other models should be considered for future DMCP products, and </a:t>
            </a:r>
            <a:r>
              <a:rPr lang="en-US" i="1" u="sng" dirty="0"/>
              <a:t>why</a:t>
            </a:r>
            <a:r>
              <a:rPr lang="en-US" dirty="0"/>
              <a:t>?</a:t>
            </a:r>
          </a:p>
          <a:p>
            <a:r>
              <a:rPr lang="en-US" dirty="0"/>
              <a:t>Demand for DM48 is well understood</a:t>
            </a:r>
          </a:p>
          <a:p>
            <a:r>
              <a:rPr lang="en-US" dirty="0"/>
              <a:t>Consider semi-clones, which may adjust some features of a desirable model</a:t>
            </a:r>
          </a:p>
          <a:p>
            <a:pPr lvl="1"/>
            <a:r>
              <a:rPr lang="en-US" dirty="0"/>
              <a:t>Example: I’d like a DM27, which is a 27S functional clone that swaps Algebraic for RPN</a:t>
            </a:r>
          </a:p>
          <a:p>
            <a:pPr lvl="1"/>
            <a:r>
              <a:rPr lang="en-US" i="1" dirty="0" err="1"/>
              <a:t>Wlodek</a:t>
            </a:r>
            <a:r>
              <a:rPr lang="en-US" i="1" dirty="0"/>
              <a:t> – hear, hear! There is already an HP-27SII built into the HP200LX palmtop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10/11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HHC 2022, Nashville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5486-8787-4092-A590-DE5760F0281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GB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DFC7F830-9FB1-4C4A-99BE-E24259EDAFC5}" type="slidenum">
              <a:rPr lang="en-US" smtClean="0"/>
              <a:pPr algn="ctr"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667000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 Bob, thank you again Swiss Micros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35670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T</a:t>
            </a:r>
            <a:r>
              <a:rPr lang="en-US" dirty="0" err="1">
                <a:effectLst/>
              </a:rPr>
              <a:t>ri</a:t>
            </a:r>
            <a:r>
              <a:rPr lang="pl-PL" dirty="0">
                <a:effectLst/>
              </a:rPr>
              <a:t>BUTE BANDS AND</a:t>
            </a:r>
            <a:r>
              <a:rPr lang="en-US" dirty="0">
                <a:effectLst/>
              </a:rPr>
              <a:t> </a:t>
            </a:r>
            <a:r>
              <a:rPr lang="pl-PL" dirty="0">
                <a:effectLst/>
              </a:rPr>
              <a:t>TRIBUTE CALCULATORS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8448"/>
            <a:ext cx="5867400" cy="5026152"/>
          </a:xfrm>
        </p:spPr>
        <p:txBody>
          <a:bodyPr/>
          <a:lstStyle/>
          <a:p>
            <a:r>
              <a:rPr lang="pl-PL" dirty="0" err="1"/>
              <a:t>Tribute</a:t>
            </a:r>
            <a:r>
              <a:rPr lang="pl-PL" dirty="0"/>
              <a:t> </a:t>
            </a:r>
            <a:r>
              <a:rPr lang="en-GB" dirty="0"/>
              <a:t>acts and </a:t>
            </a:r>
            <a:r>
              <a:rPr lang="pl-PL" dirty="0" err="1"/>
              <a:t>bands</a:t>
            </a:r>
            <a:r>
              <a:rPr lang="en-US" dirty="0"/>
              <a:t>:</a:t>
            </a:r>
          </a:p>
          <a:p>
            <a:pPr lvl="1"/>
            <a:r>
              <a:rPr lang="pl-PL" dirty="0"/>
              <a:t>Elvis </a:t>
            </a:r>
            <a:r>
              <a:rPr lang="pl-PL" dirty="0" err="1"/>
              <a:t>emulators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pl-PL" dirty="0" err="1"/>
              <a:t>eatles</a:t>
            </a:r>
            <a:r>
              <a:rPr lang="pl-PL" dirty="0"/>
              <a:t> </a:t>
            </a:r>
            <a:r>
              <a:rPr lang="pl-PL" dirty="0" err="1"/>
              <a:t>copiers</a:t>
            </a:r>
            <a:endParaRPr lang="en-US" dirty="0"/>
          </a:p>
          <a:p>
            <a:pPr lvl="1"/>
            <a:r>
              <a:rPr lang="pl-PL" dirty="0" err="1"/>
              <a:t>Abba</a:t>
            </a:r>
            <a:r>
              <a:rPr lang="pl-PL" dirty="0"/>
              <a:t> </a:t>
            </a:r>
            <a:r>
              <a:rPr lang="pl-PL" dirty="0" err="1"/>
              <a:t>duplicators</a:t>
            </a:r>
            <a:endParaRPr lang="pl-PL" dirty="0"/>
          </a:p>
          <a:p>
            <a:pPr lvl="1"/>
            <a:r>
              <a:rPr lang="pl-PL" dirty="0"/>
              <a:t>And </a:t>
            </a:r>
            <a:r>
              <a:rPr lang="pl-PL" dirty="0" err="1"/>
              <a:t>so</a:t>
            </a:r>
            <a:r>
              <a:rPr lang="pl-PL" dirty="0"/>
              <a:t> on…</a:t>
            </a: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465A0A-5970-D9DE-E59F-CC9A9931A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0689"/>
            <a:ext cx="2885049" cy="230838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7E86DF-7A69-73A2-62F2-7F4A914AA6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T</a:t>
            </a:r>
            <a:r>
              <a:rPr lang="en-US" dirty="0" err="1">
                <a:effectLst/>
              </a:rPr>
              <a:t>ri</a:t>
            </a:r>
            <a:r>
              <a:rPr lang="pl-PL" dirty="0">
                <a:effectLst/>
              </a:rPr>
              <a:t>BUTE BANDS AND</a:t>
            </a:r>
            <a:r>
              <a:rPr lang="en-US" dirty="0">
                <a:effectLst/>
              </a:rPr>
              <a:t> </a:t>
            </a:r>
            <a:r>
              <a:rPr lang="pl-PL" dirty="0">
                <a:effectLst/>
              </a:rPr>
              <a:t>TRIBUTE CALCULATORS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8448"/>
            <a:ext cx="5867400" cy="5026152"/>
          </a:xfrm>
        </p:spPr>
        <p:txBody>
          <a:bodyPr/>
          <a:lstStyle/>
          <a:p>
            <a:r>
              <a:rPr lang="pl-PL" dirty="0" err="1"/>
              <a:t>Tribute</a:t>
            </a:r>
            <a:r>
              <a:rPr lang="pl-PL" dirty="0"/>
              <a:t> </a:t>
            </a:r>
            <a:r>
              <a:rPr lang="en-GB" dirty="0"/>
              <a:t>acts and </a:t>
            </a:r>
            <a:r>
              <a:rPr lang="pl-PL" dirty="0" err="1"/>
              <a:t>bands</a:t>
            </a:r>
            <a:r>
              <a:rPr lang="en-US" dirty="0"/>
              <a:t>:</a:t>
            </a:r>
          </a:p>
          <a:p>
            <a:pPr lvl="1"/>
            <a:r>
              <a:rPr lang="pl-PL" dirty="0"/>
              <a:t>Elvis </a:t>
            </a:r>
            <a:r>
              <a:rPr lang="pl-PL" dirty="0" err="1"/>
              <a:t>emulators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pl-PL" dirty="0" err="1"/>
              <a:t>eatles</a:t>
            </a:r>
            <a:r>
              <a:rPr lang="pl-PL" dirty="0"/>
              <a:t> </a:t>
            </a:r>
            <a:r>
              <a:rPr lang="pl-PL" dirty="0" err="1"/>
              <a:t>copiers</a:t>
            </a:r>
            <a:endParaRPr lang="en-US" dirty="0"/>
          </a:p>
          <a:p>
            <a:pPr lvl="1"/>
            <a:r>
              <a:rPr lang="pl-PL" dirty="0" err="1"/>
              <a:t>Abba</a:t>
            </a:r>
            <a:r>
              <a:rPr lang="pl-PL" dirty="0"/>
              <a:t> </a:t>
            </a:r>
            <a:r>
              <a:rPr lang="pl-PL" dirty="0" err="1"/>
              <a:t>duplicators</a:t>
            </a:r>
            <a:endParaRPr lang="pl-PL" dirty="0"/>
          </a:p>
          <a:p>
            <a:pPr lvl="1"/>
            <a:r>
              <a:rPr lang="pl-PL" dirty="0"/>
              <a:t>And </a:t>
            </a:r>
            <a:r>
              <a:rPr lang="pl-PL" dirty="0" err="1"/>
              <a:t>so</a:t>
            </a:r>
            <a:r>
              <a:rPr lang="pl-PL" dirty="0"/>
              <a:t> on…</a:t>
            </a:r>
            <a:r>
              <a:rPr lang="en-US" dirty="0"/>
              <a:t>	</a:t>
            </a:r>
          </a:p>
          <a:p>
            <a:r>
              <a:rPr lang="pl-PL" dirty="0" err="1"/>
              <a:t>Tribute</a:t>
            </a:r>
            <a:r>
              <a:rPr lang="pl-PL" dirty="0"/>
              <a:t> </a:t>
            </a:r>
            <a:r>
              <a:rPr lang="pl-PL" dirty="0" err="1"/>
              <a:t>calculators</a:t>
            </a:r>
            <a:r>
              <a:rPr lang="en-US" dirty="0"/>
              <a:t>:</a:t>
            </a:r>
          </a:p>
          <a:p>
            <a:pPr lvl="1"/>
            <a:r>
              <a:rPr lang="pl-PL" dirty="0"/>
              <a:t>HP: </a:t>
            </a:r>
            <a:r>
              <a:rPr lang="en-GB" dirty="0"/>
              <a:t>HP-27S, </a:t>
            </a:r>
            <a:r>
              <a:rPr lang="pl-PL" dirty="0"/>
              <a:t>HP35S, HP-15C LE</a:t>
            </a:r>
            <a:endParaRPr lang="en-US" dirty="0"/>
          </a:p>
          <a:p>
            <a:pPr lvl="1"/>
            <a:r>
              <a:rPr lang="pl-PL" dirty="0"/>
              <a:t>Swiss </a:t>
            </a:r>
            <a:r>
              <a:rPr lang="pl-PL" dirty="0" err="1"/>
              <a:t>Micros</a:t>
            </a:r>
            <a:r>
              <a:rPr lang="pl-PL" dirty="0"/>
              <a:t>: HP-15C </a:t>
            </a:r>
            <a:r>
              <a:rPr lang="pl-PL" dirty="0" err="1"/>
              <a:t>copy</a:t>
            </a:r>
            <a:r>
              <a:rPr lang="pl-PL" dirty="0"/>
              <a:t> and </a:t>
            </a:r>
            <a:r>
              <a:rPr lang="pl-PL" dirty="0" err="1"/>
              <a:t>more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pl-PL" dirty="0" err="1"/>
              <a:t>lexgarza</a:t>
            </a:r>
            <a:r>
              <a:rPr lang="pl-PL" dirty="0"/>
              <a:t>: in Mexico </a:t>
            </a:r>
            <a:r>
              <a:rPr lang="pl-PL" dirty="0" err="1"/>
              <a:t>selling</a:t>
            </a:r>
            <a:br>
              <a:rPr lang="pl-PL" dirty="0"/>
            </a:br>
            <a:r>
              <a:rPr lang="pl-PL" dirty="0" err="1"/>
              <a:t>self-assembly</a:t>
            </a:r>
            <a:r>
              <a:rPr lang="pl-PL" dirty="0"/>
              <a:t> </a:t>
            </a:r>
            <a:r>
              <a:rPr lang="pl-PL" dirty="0" err="1"/>
              <a:t>Voyager</a:t>
            </a:r>
            <a:r>
              <a:rPr lang="pl-PL" dirty="0"/>
              <a:t> </a:t>
            </a:r>
            <a:r>
              <a:rPr lang="pl-PL" dirty="0" err="1"/>
              <a:t>copy</a:t>
            </a:r>
            <a:r>
              <a:rPr lang="pl-PL" dirty="0"/>
              <a:t> </a:t>
            </a:r>
            <a:r>
              <a:rPr lang="pl-PL" dirty="0" err="1"/>
              <a:t>kits</a:t>
            </a:r>
            <a:endParaRPr lang="pl-PL" dirty="0"/>
          </a:p>
          <a:p>
            <a:pPr lvl="1"/>
            <a:r>
              <a:rPr lang="pl-PL" dirty="0"/>
              <a:t>And </a:t>
            </a:r>
            <a:r>
              <a:rPr lang="pl-PL" dirty="0" err="1"/>
              <a:t>more</a:t>
            </a:r>
            <a:r>
              <a:rPr lang="pl-PL" dirty="0"/>
              <a:t> to </a:t>
            </a:r>
            <a:r>
              <a:rPr lang="pl-PL" dirty="0" err="1"/>
              <a:t>come</a:t>
            </a:r>
            <a:r>
              <a:rPr lang="pl-PL" dirty="0"/>
              <a:t>...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FCA2E18-DA83-F05F-2EEB-2CA24A46C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24765"/>
            <a:ext cx="2895600" cy="21717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465A0A-5970-D9DE-E59F-CC9A9931A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0689"/>
            <a:ext cx="2885049" cy="23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/>
              </a:rPr>
              <a:t>T</a:t>
            </a:r>
            <a:r>
              <a:rPr lang="en-US" dirty="0" err="1">
                <a:effectLst/>
              </a:rPr>
              <a:t>ri</a:t>
            </a:r>
            <a:r>
              <a:rPr lang="pl-PL" dirty="0">
                <a:effectLst/>
              </a:rPr>
              <a:t>BUTE PRESENTATION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0242"/>
            <a:ext cx="8534400" cy="5026152"/>
          </a:xfrm>
        </p:spPr>
        <p:txBody>
          <a:bodyPr/>
          <a:lstStyle/>
          <a:p>
            <a:r>
              <a:rPr lang="pl-PL" dirty="0" err="1"/>
              <a:t>Tribute</a:t>
            </a:r>
            <a:r>
              <a:rPr lang="pl-PL" dirty="0"/>
              <a:t> to Bob </a:t>
            </a:r>
            <a:r>
              <a:rPr lang="pl-PL" dirty="0" err="1"/>
              <a:t>Prosperi</a:t>
            </a:r>
            <a:r>
              <a:rPr lang="en-US" dirty="0"/>
              <a:t>:</a:t>
            </a:r>
          </a:p>
          <a:p>
            <a:pPr lvl="1"/>
            <a:r>
              <a:rPr lang="pl-PL" dirty="0" err="1"/>
              <a:t>Gave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presentation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HHC 2022</a:t>
            </a:r>
            <a:endParaRPr lang="en-US" dirty="0"/>
          </a:p>
          <a:p>
            <a:pPr lvl="1"/>
            <a:r>
              <a:rPr lang="pl-PL" dirty="0" err="1"/>
              <a:t>Cannot</a:t>
            </a:r>
            <a:r>
              <a:rPr lang="pl-PL" dirty="0"/>
              <a:t> be with </a:t>
            </a:r>
            <a:r>
              <a:rPr lang="pl-PL" dirty="0" err="1"/>
              <a:t>us</a:t>
            </a:r>
            <a:r>
              <a:rPr lang="pl-PL" dirty="0"/>
              <a:t> </a:t>
            </a:r>
            <a:r>
              <a:rPr lang="pl-PL" dirty="0" err="1"/>
              <a:t>here</a:t>
            </a:r>
            <a:endParaRPr lang="en-US" dirty="0"/>
          </a:p>
          <a:p>
            <a:pPr lvl="1"/>
            <a:r>
              <a:rPr lang="pl-PL" dirty="0" err="1"/>
              <a:t>So</a:t>
            </a:r>
            <a:r>
              <a:rPr lang="pl-PL" dirty="0"/>
              <a:t> I </a:t>
            </a:r>
            <a:r>
              <a:rPr lang="pl-PL" dirty="0" err="1"/>
              <a:t>am</a:t>
            </a:r>
            <a:r>
              <a:rPr lang="pl-PL" dirty="0"/>
              <a:t> </a:t>
            </a:r>
            <a:r>
              <a:rPr lang="pl-PL" dirty="0" err="1"/>
              <a:t>giving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 talk, with my </a:t>
            </a:r>
            <a:r>
              <a:rPr lang="pl-PL" dirty="0" err="1"/>
              <a:t>additions</a:t>
            </a:r>
            <a:endParaRPr lang="pl-PL" dirty="0"/>
          </a:p>
          <a:p>
            <a:pPr lvl="1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Bob</a:t>
            </a:r>
            <a:endParaRPr lang="en-US" dirty="0"/>
          </a:p>
          <a:p>
            <a:r>
              <a:rPr lang="pl-PL" dirty="0" err="1"/>
              <a:t>Tribute</a:t>
            </a:r>
            <a:r>
              <a:rPr lang="pl-PL" dirty="0"/>
              <a:t> to Swiss </a:t>
            </a:r>
            <a:r>
              <a:rPr lang="pl-PL" dirty="0" err="1"/>
              <a:t>Micros</a:t>
            </a:r>
            <a:r>
              <a:rPr lang="en-US" dirty="0"/>
              <a:t>:</a:t>
            </a:r>
          </a:p>
          <a:p>
            <a:pPr lvl="1"/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a </a:t>
            </a:r>
            <a:r>
              <a:rPr lang="pl-PL" dirty="0" err="1"/>
              <a:t>whole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 of HP-</a:t>
            </a:r>
            <a:r>
              <a:rPr lang="pl-PL" dirty="0" err="1"/>
              <a:t>work</a:t>
            </a:r>
            <a:r>
              <a:rPr lang="pl-PL" dirty="0"/>
              <a:t>-</a:t>
            </a:r>
            <a:r>
              <a:rPr lang="pl-PL" dirty="0" err="1"/>
              <a:t>alike</a:t>
            </a:r>
            <a:r>
              <a:rPr lang="pl-PL" dirty="0"/>
              <a:t> </a:t>
            </a:r>
            <a:r>
              <a:rPr lang="pl-PL" dirty="0" err="1"/>
              <a:t>calculators</a:t>
            </a:r>
            <a:r>
              <a:rPr lang="pl-PL" dirty="0"/>
              <a:t> </a:t>
            </a:r>
            <a:endParaRPr lang="en-US" dirty="0"/>
          </a:p>
          <a:p>
            <a:pPr lvl="1"/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allowed</a:t>
            </a:r>
            <a:r>
              <a:rPr lang="pl-PL" dirty="0"/>
              <a:t> Bob, and </a:t>
            </a:r>
            <a:r>
              <a:rPr lang="pl-PL" dirty="0" err="1"/>
              <a:t>now</a:t>
            </a:r>
            <a:r>
              <a:rPr lang="pl-PL" dirty="0"/>
              <a:t> me, to </a:t>
            </a:r>
            <a:r>
              <a:rPr lang="pl-PL" dirty="0" err="1"/>
              <a:t>present</a:t>
            </a:r>
            <a:r>
              <a:rPr lang="pl-PL" dirty="0"/>
              <a:t> the DM32</a:t>
            </a:r>
            <a:endParaRPr lang="en-US" dirty="0"/>
          </a:p>
          <a:p>
            <a:pPr lvl="1"/>
            <a:r>
              <a:rPr lang="pl-PL" dirty="0"/>
              <a:t>Michael </a:t>
            </a:r>
            <a:r>
              <a:rPr lang="pl-PL" dirty="0" err="1"/>
              <a:t>Steinmann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here</a:t>
            </a:r>
            <a:r>
              <a:rPr lang="pl-PL" dirty="0"/>
              <a:t> with </a:t>
            </a:r>
            <a:r>
              <a:rPr lang="pl-PL" dirty="0" err="1"/>
              <a:t>us</a:t>
            </a:r>
            <a:endParaRPr lang="pl-PL" dirty="0"/>
          </a:p>
          <a:p>
            <a:pPr lvl="1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Michael and David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FD960-14DC-8F76-ED14-24F8629DB0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92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i="1" dirty="0" err="1"/>
              <a:t>Odran</a:t>
            </a:r>
            <a:r>
              <a:rPr lang="en-US" dirty="0"/>
              <a:t> is New Again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5715000"/>
            <a:ext cx="8458200" cy="914400"/>
          </a:xfrm>
        </p:spPr>
        <p:txBody>
          <a:bodyPr/>
          <a:lstStyle/>
          <a:p>
            <a:r>
              <a:rPr lang="en-US" dirty="0"/>
              <a:t>HHC	Nashville    Sept 10-11, 2022</a:t>
            </a:r>
          </a:p>
        </p:txBody>
      </p:sp>
    </p:spTree>
    <p:extLst>
      <p:ext uri="{BB962C8B-B14F-4D97-AF65-F5344CB8AC3E}">
        <p14:creationId xmlns:p14="http://schemas.microsoft.com/office/powerpoint/2010/main" val="308340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Preview of </a:t>
            </a:r>
            <a:r>
              <a:rPr lang="en-US" dirty="0" err="1"/>
              <a:t>Swissmicros</a:t>
            </a:r>
            <a:r>
              <a:rPr lang="en-US" dirty="0"/>
              <a:t>’ DM32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6172200" cy="4724400"/>
          </a:xfrm>
        </p:spPr>
        <p:txBody>
          <a:bodyPr/>
          <a:lstStyle/>
          <a:p>
            <a:r>
              <a:rPr lang="en-US" dirty="0"/>
              <a:t>DM32 is:</a:t>
            </a:r>
          </a:p>
          <a:p>
            <a:pPr lvl="1"/>
            <a:r>
              <a:rPr lang="en-US" dirty="0"/>
              <a:t>A fully compatible clone of HP-32SII</a:t>
            </a:r>
          </a:p>
          <a:p>
            <a:pPr lvl="1"/>
            <a:r>
              <a:rPr lang="en-US" dirty="0"/>
              <a:t>Built on DMCP </a:t>
            </a:r>
            <a:r>
              <a:rPr lang="en-US" sz="2000" dirty="0"/>
              <a:t>(DM Calculator Platform)</a:t>
            </a:r>
            <a:endParaRPr lang="en-US" dirty="0"/>
          </a:p>
          <a:p>
            <a:pPr lvl="1"/>
            <a:r>
              <a:rPr lang="en-US" dirty="0"/>
              <a:t>Enhanced to leverage DMCP’s  superior screen, tactile keyboard, I/O, and other family features	</a:t>
            </a:r>
          </a:p>
          <a:p>
            <a:r>
              <a:rPr lang="en-US" dirty="0"/>
              <a:t>DM32 is </a:t>
            </a:r>
            <a:r>
              <a:rPr lang="en-US" i="1" dirty="0"/>
              <a:t>not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Emulated! It is </a:t>
            </a:r>
            <a:r>
              <a:rPr lang="en-US" i="1" dirty="0"/>
              <a:t>not</a:t>
            </a:r>
            <a:r>
              <a:rPr lang="en-US" dirty="0"/>
              <a:t> running an HP ROM, this is 100% original DM C code</a:t>
            </a:r>
          </a:p>
          <a:p>
            <a:pPr lvl="1"/>
            <a:r>
              <a:rPr lang="en-US" dirty="0"/>
              <a:t>As slow as a 32SII</a:t>
            </a:r>
          </a:p>
          <a:p>
            <a:pPr lvl="1"/>
            <a:r>
              <a:rPr lang="en-US" dirty="0"/>
              <a:t>As memory-limited as a 32SII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591327" cy="47244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HHC 2022, Nashville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Sep 10/11 2022</a:t>
            </a:r>
          </a:p>
        </p:txBody>
      </p:sp>
    </p:spTree>
    <p:extLst>
      <p:ext uri="{BB962C8B-B14F-4D97-AF65-F5344CB8AC3E}">
        <p14:creationId xmlns:p14="http://schemas.microsoft.com/office/powerpoint/2010/main" val="286216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to the HP-32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8448"/>
            <a:ext cx="6172200" cy="5026152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original</a:t>
            </a:r>
            <a:r>
              <a:rPr lang="pl-PL" dirty="0"/>
              <a:t> HP-32S</a:t>
            </a:r>
            <a:endParaRPr lang="en-US" dirty="0"/>
          </a:p>
          <a:p>
            <a:pPr lvl="1"/>
            <a:r>
              <a:rPr lang="pl-PL" dirty="0"/>
              <a:t>One of the Pioneer family</a:t>
            </a:r>
            <a:endParaRPr lang="en-US" dirty="0"/>
          </a:p>
          <a:p>
            <a:pPr lvl="1"/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included</a:t>
            </a:r>
            <a:r>
              <a:rPr lang="pl-PL" dirty="0"/>
              <a:t> the </a:t>
            </a:r>
            <a:r>
              <a:rPr lang="pl-PL" dirty="0" err="1"/>
              <a:t>algebraic</a:t>
            </a:r>
            <a:r>
              <a:rPr lang="pl-PL" dirty="0"/>
              <a:t> HP-20S, the </a:t>
            </a:r>
            <a:r>
              <a:rPr lang="pl-PL" dirty="0" err="1"/>
              <a:t>stat</a:t>
            </a:r>
            <a:r>
              <a:rPr lang="pl-PL" dirty="0"/>
              <a:t>/</a:t>
            </a:r>
            <a:r>
              <a:rPr lang="pl-PL" dirty="0" err="1"/>
              <a:t>math</a:t>
            </a:r>
            <a:r>
              <a:rPr lang="pl-PL" dirty="0"/>
              <a:t> HP-21S and the </a:t>
            </a:r>
            <a:r>
              <a:rPr lang="pl-PL" dirty="0" err="1"/>
              <a:t>equation</a:t>
            </a:r>
            <a:r>
              <a:rPr lang="pl-PL" dirty="0"/>
              <a:t> </a:t>
            </a:r>
            <a:r>
              <a:rPr lang="pl-PL" dirty="0" err="1"/>
              <a:t>handling</a:t>
            </a:r>
            <a:r>
              <a:rPr lang="pl-PL" dirty="0"/>
              <a:t> HP-22S</a:t>
            </a:r>
            <a:endParaRPr lang="en-US" dirty="0"/>
          </a:p>
          <a:p>
            <a:pPr lvl="1"/>
            <a:r>
              <a:rPr lang="pl-PL" dirty="0"/>
              <a:t>The HP-32S was the </a:t>
            </a:r>
            <a:r>
              <a:rPr lang="pl-PL" dirty="0" err="1"/>
              <a:t>low</a:t>
            </a:r>
            <a:r>
              <a:rPr lang="pl-PL" dirty="0"/>
              <a:t>-end RPN model</a:t>
            </a:r>
            <a:br>
              <a:rPr lang="pl-PL" dirty="0"/>
            </a:br>
            <a:r>
              <a:rPr lang="pl-PL" dirty="0" err="1"/>
              <a:t>simple</a:t>
            </a:r>
            <a:r>
              <a:rPr lang="pl-PL" dirty="0"/>
              <a:t> display, one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key</a:t>
            </a:r>
            <a:endParaRPr lang="pl-PL" dirty="0"/>
          </a:p>
          <a:p>
            <a:pPr lvl="1"/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en-GB" dirty="0"/>
              <a:t> models</a:t>
            </a:r>
            <a:r>
              <a:rPr lang="pl-PL" dirty="0"/>
              <a:t>, </a:t>
            </a:r>
            <a:r>
              <a:rPr lang="pl-PL" dirty="0" err="1"/>
              <a:t>including</a:t>
            </a:r>
            <a:r>
              <a:rPr lang="pl-PL" dirty="0"/>
              <a:t> the HP-42S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already</a:t>
            </a:r>
            <a:r>
              <a:rPr lang="pl-PL" dirty="0"/>
              <a:t> </a:t>
            </a:r>
            <a:r>
              <a:rPr lang="pl-PL" dirty="0" err="1"/>
              <a:t>copied</a:t>
            </a:r>
            <a:r>
              <a:rPr lang="pl-PL" dirty="0"/>
              <a:t> by the DM-42</a:t>
            </a:r>
            <a:endParaRPr lang="en-US" dirty="0"/>
          </a:p>
          <a:p>
            <a:r>
              <a:rPr lang="pl-PL" dirty="0"/>
              <a:t>The HP-32SII</a:t>
            </a:r>
            <a:endParaRPr lang="en-US" dirty="0"/>
          </a:p>
          <a:p>
            <a:pPr lvl="1"/>
            <a:r>
              <a:rPr lang="pl-PL" dirty="0" err="1"/>
              <a:t>An</a:t>
            </a:r>
            <a:r>
              <a:rPr lang="pl-PL" dirty="0"/>
              <a:t> HP-32S </a:t>
            </a:r>
            <a:r>
              <a:rPr lang="pl-PL" dirty="0" err="1"/>
              <a:t>extension</a:t>
            </a:r>
            <a:r>
              <a:rPr lang="pl-PL" dirty="0"/>
              <a:t> </a:t>
            </a:r>
            <a:r>
              <a:rPr lang="pl-PL" dirty="0" err="1"/>
              <a:t>including</a:t>
            </a:r>
            <a:r>
              <a:rPr lang="pl-PL" dirty="0"/>
              <a:t> </a:t>
            </a:r>
            <a:r>
              <a:rPr lang="pl-PL" dirty="0" err="1"/>
              <a:t>fractions</a:t>
            </a:r>
            <a:r>
              <a:rPr lang="en-GB" dirty="0"/>
              <a:t>,</a:t>
            </a:r>
            <a:r>
              <a:rPr lang="pl-PL" dirty="0"/>
              <a:t> and </a:t>
            </a:r>
            <a:r>
              <a:rPr lang="pl-PL" dirty="0" err="1"/>
              <a:t>equations</a:t>
            </a:r>
            <a:r>
              <a:rPr lang="pl-PL" dirty="0"/>
              <a:t> </a:t>
            </a:r>
            <a:r>
              <a:rPr lang="pl-PL" dirty="0" err="1"/>
              <a:t>copied</a:t>
            </a:r>
            <a:r>
              <a:rPr lang="pl-PL" dirty="0"/>
              <a:t> from the </a:t>
            </a:r>
            <a:r>
              <a:rPr lang="en-GB" dirty="0"/>
              <a:t>HP-</a:t>
            </a:r>
            <a:r>
              <a:rPr lang="pl-PL" dirty="0"/>
              <a:t>22S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E65A566-FE50-11CA-C4DF-7C42EA8D96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91" y="1524000"/>
            <a:ext cx="2666483" cy="4724400"/>
          </a:xfrm>
        </p:spPr>
      </p:pic>
    </p:spTree>
    <p:extLst>
      <p:ext uri="{BB962C8B-B14F-4D97-AF65-F5344CB8AC3E}">
        <p14:creationId xmlns:p14="http://schemas.microsoft.com/office/powerpoint/2010/main" val="191167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to the HP-32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8448"/>
            <a:ext cx="6172200" cy="5026152"/>
          </a:xfrm>
        </p:spPr>
        <p:txBody>
          <a:bodyPr/>
          <a:lstStyle/>
          <a:p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keys</a:t>
            </a:r>
            <a:r>
              <a:rPr lang="pl-PL" dirty="0"/>
              <a:t>,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colour</a:t>
            </a:r>
            <a:r>
              <a:rPr lang="pl-PL" dirty="0"/>
              <a:t> </a:t>
            </a:r>
            <a:r>
              <a:rPr lang="pl-PL" dirty="0" err="1"/>
              <a:t>versions</a:t>
            </a:r>
            <a:endParaRPr lang="pl-PL" dirty="0"/>
          </a:p>
          <a:p>
            <a:r>
              <a:rPr lang="pl-PL" dirty="0"/>
              <a:t>My </a:t>
            </a:r>
            <a:r>
              <a:rPr lang="pl-PL" dirty="0" err="1"/>
              <a:t>involvement</a:t>
            </a:r>
            <a:endParaRPr lang="en-US" dirty="0"/>
          </a:p>
          <a:p>
            <a:pPr lvl="1"/>
            <a:r>
              <a:rPr lang="pl-PL" dirty="0"/>
              <a:t>I </a:t>
            </a:r>
            <a:r>
              <a:rPr lang="pl-PL" dirty="0" err="1"/>
              <a:t>wrote</a:t>
            </a:r>
            <a:r>
              <a:rPr lang="pl-PL" dirty="0"/>
              <a:t> a </a:t>
            </a:r>
            <a:r>
              <a:rPr lang="pl-PL" dirty="0" err="1"/>
              <a:t>guide</a:t>
            </a:r>
            <a:r>
              <a:rPr lang="pl-PL" dirty="0"/>
              <a:t> to the HP-32S</a:t>
            </a:r>
            <a:endParaRPr lang="en-US" dirty="0"/>
          </a:p>
          <a:p>
            <a:pPr lvl="1"/>
            <a:r>
              <a:rPr lang="pl-PL" dirty="0"/>
              <a:t>HP-32S</a:t>
            </a:r>
            <a:r>
              <a:rPr lang="en-GB" dirty="0"/>
              <a:t>II</a:t>
            </a:r>
            <a:r>
              <a:rPr lang="pl-PL" dirty="0"/>
              <a:t> beta tester</a:t>
            </a:r>
            <a:endParaRPr lang="en-US" dirty="0"/>
          </a:p>
          <a:p>
            <a:pPr lvl="1"/>
            <a:r>
              <a:rPr lang="pl-PL" dirty="0"/>
              <a:t>The HP-32S II </a:t>
            </a:r>
            <a:r>
              <a:rPr lang="pl-PL" dirty="0" err="1"/>
              <a:t>developers</a:t>
            </a:r>
            <a:r>
              <a:rPr lang="pl-PL" dirty="0"/>
              <a:t> </a:t>
            </a:r>
            <a:r>
              <a:rPr lang="pl-PL" dirty="0" err="1"/>
              <a:t>invited</a:t>
            </a:r>
            <a:r>
              <a:rPr lang="pl-PL" dirty="0"/>
              <a:t> me to </a:t>
            </a:r>
            <a:r>
              <a:rPr lang="pl-PL" dirty="0" err="1"/>
              <a:t>discuss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plans</a:t>
            </a:r>
            <a:r>
              <a:rPr lang="pl-PL" dirty="0"/>
              <a:t> for the </a:t>
            </a:r>
            <a:r>
              <a:rPr lang="pl-PL" dirty="0" err="1"/>
              <a:t>new</a:t>
            </a:r>
            <a:r>
              <a:rPr lang="pl-PL" dirty="0"/>
              <a:t> model with </a:t>
            </a:r>
            <a:r>
              <a:rPr lang="pl-PL" dirty="0" err="1"/>
              <a:t>them</a:t>
            </a:r>
            <a:r>
              <a:rPr lang="pl-PL" dirty="0"/>
              <a:t> in </a:t>
            </a:r>
            <a:r>
              <a:rPr lang="pl-PL" dirty="0" err="1"/>
              <a:t>Corvallis</a:t>
            </a:r>
            <a:endParaRPr lang="pl-PL" dirty="0"/>
          </a:p>
          <a:p>
            <a:pPr lvl="1"/>
            <a:r>
              <a:rPr lang="pl-PL" dirty="0"/>
              <a:t>We </a:t>
            </a:r>
            <a:r>
              <a:rPr lang="pl-PL" dirty="0" err="1"/>
              <a:t>agreed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squeezing</a:t>
            </a:r>
            <a:r>
              <a:rPr lang="pl-PL" dirty="0"/>
              <a:t> in </a:t>
            </a:r>
            <a:r>
              <a:rPr lang="pl-PL" dirty="0" err="1"/>
              <a:t>fractions</a:t>
            </a:r>
            <a:r>
              <a:rPr lang="pl-PL" dirty="0"/>
              <a:t> </a:t>
            </a:r>
            <a:r>
              <a:rPr lang="pl-PL" dirty="0" err="1"/>
              <a:t>mode</a:t>
            </a:r>
            <a:r>
              <a:rPr lang="pl-PL" dirty="0"/>
              <a:t>, </a:t>
            </a:r>
            <a:r>
              <a:rPr lang="pl-PL" dirty="0" err="1"/>
              <a:t>equation</a:t>
            </a:r>
            <a:r>
              <a:rPr lang="pl-PL" dirty="0"/>
              <a:t> </a:t>
            </a:r>
            <a:r>
              <a:rPr lang="pl-PL" dirty="0" err="1"/>
              <a:t>entry</a:t>
            </a:r>
            <a:r>
              <a:rPr lang="pl-PL" dirty="0"/>
              <a:t> </a:t>
            </a:r>
            <a:r>
              <a:rPr lang="pl-PL" dirty="0" err="1"/>
              <a:t>mode</a:t>
            </a:r>
            <a:r>
              <a:rPr lang="pl-PL" dirty="0"/>
              <a:t> and </a:t>
            </a:r>
            <a:r>
              <a:rPr lang="pl-PL" dirty="0" err="1"/>
              <a:t>conversions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a </a:t>
            </a:r>
            <a:r>
              <a:rPr lang="pl-PL" dirty="0" err="1"/>
              <a:t>polynomial</a:t>
            </a:r>
            <a:r>
              <a:rPr lang="pl-PL" dirty="0"/>
              <a:t> </a:t>
            </a:r>
            <a:r>
              <a:rPr lang="pl-PL" dirty="0" err="1"/>
              <a:t>solver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3352800" cy="2889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H</a:t>
            </a:r>
            <a:r>
              <a:rPr lang="pl-PL" dirty="0"/>
              <a:t>PCC </a:t>
            </a:r>
            <a:r>
              <a:rPr lang="pl-PL" dirty="0" err="1"/>
              <a:t>at</a:t>
            </a:r>
            <a:r>
              <a:rPr lang="pl-PL" dirty="0"/>
              <a:t> 40,</a:t>
            </a:r>
            <a:r>
              <a:rPr lang="en-US" dirty="0"/>
              <a:t> </a:t>
            </a:r>
            <a:r>
              <a:rPr lang="pl-PL" dirty="0"/>
              <a:t>London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244475"/>
          </a:xfrm>
        </p:spPr>
        <p:txBody>
          <a:bodyPr/>
          <a:lstStyle/>
          <a:p>
            <a:pPr algn="ctr">
              <a:defRPr/>
            </a:pPr>
            <a:fld id="{7E70BFF1-F44A-4F83-BD4C-BF8EF1E767C3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288925"/>
          </a:xfrm>
        </p:spPr>
        <p:txBody>
          <a:bodyPr/>
          <a:lstStyle/>
          <a:p>
            <a:pPr algn="r">
              <a:defRPr/>
            </a:pPr>
            <a:r>
              <a:rPr lang="pl-PL" dirty="0"/>
              <a:t>22-23 </a:t>
            </a:r>
            <a:r>
              <a:rPr lang="pl-PL" dirty="0" err="1"/>
              <a:t>Oct</a:t>
            </a:r>
            <a:r>
              <a:rPr lang="pl-PL" dirty="0"/>
              <a:t> </a:t>
            </a:r>
            <a:r>
              <a:rPr lang="en-US" dirty="0"/>
              <a:t> 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D3499B-2903-C9BA-5F45-BBAB4C25C5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28" y="1498238"/>
            <a:ext cx="2896142" cy="3861523"/>
          </a:xfrm>
        </p:spPr>
      </p:pic>
    </p:spTree>
    <p:extLst>
      <p:ext uri="{BB962C8B-B14F-4D97-AF65-F5344CB8AC3E}">
        <p14:creationId xmlns:p14="http://schemas.microsoft.com/office/powerpoint/2010/main" val="410275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1613</Words>
  <Application>Microsoft Office PowerPoint</Application>
  <PresentationFormat>On-screen Show (4:3)</PresentationFormat>
  <Paragraphs>274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Courier New</vt:lpstr>
      <vt:lpstr>Franklin Gothic Book</vt:lpstr>
      <vt:lpstr>Franklin Gothic Medium</vt:lpstr>
      <vt:lpstr>Wingdings 2</vt:lpstr>
      <vt:lpstr>Trek</vt:lpstr>
      <vt:lpstr>TriBUTE BANDS AND TRIBUTE CALCULATORS</vt:lpstr>
      <vt:lpstr>TriBUTE BANDS AND TRIBUTE CALCULATORS</vt:lpstr>
      <vt:lpstr>TriBUTE BANDS AND TRIBUTE CALCULATORS</vt:lpstr>
      <vt:lpstr>TriBUTE BANDS AND TRIBUTE CALCULATORS</vt:lpstr>
      <vt:lpstr>TriBUTE PRESENTATION</vt:lpstr>
      <vt:lpstr>When Odran is New Again</vt:lpstr>
      <vt:lpstr>Preview of Swissmicros’ DM32</vt:lpstr>
      <vt:lpstr>Introduction to the HP-32</vt:lpstr>
      <vt:lpstr>Introduction to the HP-32</vt:lpstr>
      <vt:lpstr>BACK TO Preview of Swissmicros’ DM32</vt:lpstr>
      <vt:lpstr>Why COPY the HP-32Sii?</vt:lpstr>
      <vt:lpstr>DM32 is already a VIDEO STAR</vt:lpstr>
      <vt:lpstr>DM32 Built on DMCP</vt:lpstr>
      <vt:lpstr>DM32 Built on DMCP</vt:lpstr>
      <vt:lpstr>DM32 Functional EnhaNcements</vt:lpstr>
      <vt:lpstr>DM32 Functional Enhancements</vt:lpstr>
      <vt:lpstr>Dm32 State File</vt:lpstr>
      <vt:lpstr>How does the Dm32 Compare?</vt:lpstr>
      <vt:lpstr>Thanks to…</vt:lpstr>
      <vt:lpstr>BOB’s AD-HOC market research…</vt:lpstr>
      <vt:lpstr>And finally….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Prosperi</dc:creator>
  <cp:lastModifiedBy>Administrator</cp:lastModifiedBy>
  <cp:revision>82</cp:revision>
  <cp:lastPrinted>2022-09-04T21:07:45Z</cp:lastPrinted>
  <dcterms:created xsi:type="dcterms:W3CDTF">2022-08-30T22:46:01Z</dcterms:created>
  <dcterms:modified xsi:type="dcterms:W3CDTF">2022-10-21T23:54:28Z</dcterms:modified>
</cp:coreProperties>
</file>